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CAFF"/>
          </a:solidFill>
        </a:fill>
      </a:tcStyle>
    </a:wholeTbl>
    <a:band2H>
      <a:tcTxStyle b="def" i="def"/>
      <a:tcStyle>
        <a:tcBdr/>
        <a:fill>
          <a:solidFill>
            <a:srgbClr val="F3E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  <a:lvl2pPr marL="7408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2pPr>
            <a:lvl3pPr marL="1185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3pPr>
            <a:lvl4pPr marL="16298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4pPr>
            <a:lvl5pPr marL="2074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“Type a quote here.”"/>
          <p:cNvSpPr txBox="1"/>
          <p:nvPr>
            <p:ph type="body" sz="quarter" idx="13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Image"/>
          <p:cNvSpPr/>
          <p:nvPr>
            <p:ph type="pic" sz="quarter" idx="14"/>
          </p:nvPr>
        </p:nvSpPr>
        <p:spPr>
          <a:xfrm>
            <a:off x="6858000" y="1270000"/>
            <a:ext cx="5316293" cy="337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900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2536221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Automatic political stance detection"/>
          <p:cNvSpPr txBox="1"/>
          <p:nvPr>
            <p:ph type="ctrTitle"/>
          </p:nvPr>
        </p:nvSpPr>
        <p:spPr>
          <a:xfrm>
            <a:off x="850898" y="1269998"/>
            <a:ext cx="11303003" cy="350520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Automatic political stance detection </a:t>
            </a:r>
          </a:p>
        </p:txBody>
      </p:sp>
      <p:sp>
        <p:nvSpPr>
          <p:cNvPr id="119" name="Freya Hewett, Tim Patzelt, Dominik Pfütze, Henny Sluyter-Gäthje, Simon Untergasser"/>
          <p:cNvSpPr txBox="1"/>
          <p:nvPr>
            <p:ph type="subTitle" sz="quarter" idx="1"/>
          </p:nvPr>
        </p:nvSpPr>
        <p:spPr>
          <a:xfrm>
            <a:off x="850898" y="6117166"/>
            <a:ext cx="11303003" cy="1574802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Freya Hewett, Tim Patzelt, Dominik Pfütze, Henny Sluyter-Gäthje, Simon Untergasser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otivation"/>
          <p:cNvSpPr txBox="1"/>
          <p:nvPr>
            <p:ph type="title"/>
          </p:nvPr>
        </p:nvSpPr>
        <p:spPr>
          <a:xfrm>
            <a:off x="1393395" y="488156"/>
            <a:ext cx="10243410" cy="167931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Motivation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1315" y="2183842"/>
            <a:ext cx="5356531" cy="6884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125" y="2183842"/>
            <a:ext cx="5581183" cy="6884516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2635078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Pipeline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503" y="3129209"/>
            <a:ext cx="11609794" cy="593558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Oriented torwards Burscher et  al. (2016)"/>
          <p:cNvSpPr txBox="1"/>
          <p:nvPr/>
        </p:nvSpPr>
        <p:spPr>
          <a:xfrm>
            <a:off x="6852814" y="2650438"/>
            <a:ext cx="612330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r">
              <a:spcBef>
                <a:spcPts val="3600"/>
              </a:spcBef>
              <a:buSzPct val="30000"/>
              <a:buBlip>
                <a:blip r:embed="rId3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Oriented torwards Burscher et  al. (2016)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12635078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What we still need to 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What we still need to do</a:t>
            </a:r>
          </a:p>
        </p:txBody>
      </p:sp>
      <p:sp>
        <p:nvSpPr>
          <p:cNvPr id="133" name="Manual extraction of topics and group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Manual extraction of topics and grouping</a:t>
            </a:r>
          </a:p>
          <a:p>
            <a:pPr>
              <a:buBlip>
                <a:blip r:embed="rId2"/>
              </a:buBlip>
            </a:pPr>
            <a:r>
              <a:t>Comparing manual evaluation with automatic results</a:t>
            </a:r>
          </a:p>
          <a:p>
            <a:pPr>
              <a:buBlip>
                <a:blip r:embed="rId2"/>
              </a:buBlip>
            </a:pPr>
            <a:r>
              <a:t>Implement aspect-based sentiment analysis </a:t>
            </a:r>
          </a:p>
          <a:p>
            <a:pPr>
              <a:buBlip>
                <a:blip r:embed="rId2"/>
              </a:buBlip>
            </a:pPr>
            <a:r>
              <a:t>Maybe try out other cluster and topic modelling methods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23100" y="2565400"/>
            <a:ext cx="5397500" cy="6121400"/>
          </a:xfrm>
          <a:prstGeom prst="rect">
            <a:avLst/>
          </a:prstGeom>
        </p:spPr>
      </p:pic>
      <p:sp>
        <p:nvSpPr>
          <p:cNvPr id="137" name="Initial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Initial Results</a:t>
            </a:r>
          </a:p>
        </p:txBody>
      </p:sp>
      <p:sp>
        <p:nvSpPr>
          <p:cNvPr id="138" name="No meaningful difference between articl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No meaningful difference between articles</a:t>
            </a:r>
          </a:p>
          <a:p>
            <a:pPr>
              <a:buBlip>
                <a:blip r:embed="rId3"/>
              </a:buBlip>
            </a:pPr>
            <a:r>
              <a:t>Different corpus or preprocessing?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utomatic political stance dete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Automatic political stance detection </a:t>
            </a:r>
          </a:p>
        </p:txBody>
      </p:sp>
      <p:sp>
        <p:nvSpPr>
          <p:cNvPr id="142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144" name="Thumbs Up"/>
          <p:cNvSpPr/>
          <p:nvPr/>
        </p:nvSpPr>
        <p:spPr>
          <a:xfrm>
            <a:off x="5897829" y="4988731"/>
            <a:ext cx="1209132" cy="1325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0" h="21599" fill="norm" stroke="1" extrusionOk="0">
                <a:moveTo>
                  <a:pt x="8533" y="0"/>
                </a:moveTo>
                <a:cubicBezTo>
                  <a:pt x="8363" y="1"/>
                  <a:pt x="8192" y="58"/>
                  <a:pt x="8054" y="179"/>
                </a:cubicBezTo>
                <a:cubicBezTo>
                  <a:pt x="7531" y="638"/>
                  <a:pt x="6970" y="1441"/>
                  <a:pt x="7087" y="2734"/>
                </a:cubicBezTo>
                <a:cubicBezTo>
                  <a:pt x="7292" y="4997"/>
                  <a:pt x="9344" y="5714"/>
                  <a:pt x="7908" y="8149"/>
                </a:cubicBezTo>
                <a:cubicBezTo>
                  <a:pt x="7908" y="8149"/>
                  <a:pt x="6742" y="8020"/>
                  <a:pt x="4459" y="8430"/>
                </a:cubicBezTo>
                <a:cubicBezTo>
                  <a:pt x="2536" y="8776"/>
                  <a:pt x="1728" y="8552"/>
                  <a:pt x="884" y="8969"/>
                </a:cubicBezTo>
                <a:cubicBezTo>
                  <a:pt x="-570" y="9687"/>
                  <a:pt x="-101" y="11442"/>
                  <a:pt x="1349" y="12003"/>
                </a:cubicBezTo>
                <a:cubicBezTo>
                  <a:pt x="110" y="12750"/>
                  <a:pt x="-255" y="14477"/>
                  <a:pt x="1873" y="15239"/>
                </a:cubicBezTo>
                <a:cubicBezTo>
                  <a:pt x="682" y="16392"/>
                  <a:pt x="668" y="17858"/>
                  <a:pt x="2539" y="18352"/>
                </a:cubicBezTo>
                <a:cubicBezTo>
                  <a:pt x="1295" y="19566"/>
                  <a:pt x="2436" y="21027"/>
                  <a:pt x="3759" y="21027"/>
                </a:cubicBezTo>
                <a:cubicBezTo>
                  <a:pt x="13755" y="21027"/>
                  <a:pt x="12101" y="20342"/>
                  <a:pt x="15234" y="20342"/>
                </a:cubicBezTo>
                <a:cubicBezTo>
                  <a:pt x="18665" y="20342"/>
                  <a:pt x="21030" y="21599"/>
                  <a:pt x="21030" y="21599"/>
                </a:cubicBezTo>
                <a:lnTo>
                  <a:pt x="21030" y="11829"/>
                </a:lnTo>
                <a:cubicBezTo>
                  <a:pt x="21030" y="11829"/>
                  <a:pt x="18103" y="11058"/>
                  <a:pt x="16154" y="10113"/>
                </a:cubicBezTo>
                <a:cubicBezTo>
                  <a:pt x="15350" y="9722"/>
                  <a:pt x="14504" y="9210"/>
                  <a:pt x="13676" y="6613"/>
                </a:cubicBezTo>
                <a:cubicBezTo>
                  <a:pt x="12912" y="4218"/>
                  <a:pt x="11140" y="3961"/>
                  <a:pt x="10515" y="2980"/>
                </a:cubicBezTo>
                <a:cubicBezTo>
                  <a:pt x="10128" y="2452"/>
                  <a:pt x="9578" y="1231"/>
                  <a:pt x="9220" y="425"/>
                </a:cubicBezTo>
                <a:cubicBezTo>
                  <a:pt x="9099" y="153"/>
                  <a:pt x="8817" y="-1"/>
                  <a:pt x="8533" y="0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47" name="Burscher, B., Vliegenthart, R. and Vreese, C.H.D., 2016. Frames Beyond words: applying cluster and sentiment analysis to news coverage of the nuclear power issue. Social Science Computer Review, Vol. 34(5), pp.530-545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Burscher, B., Vliegenthart, R. and Vreese, C.H.D., 2016. Frames Beyond words: applying cluster and sentiment analysis to news coverage of the nuclear power issue. Social Science Computer Review, Vol. 34(5), pp.530-545.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Hutto, C.J. &amp; Gilbert, E.E., 2014. VADER: A Parsimonious Rule-based Model for Sentiment Analysis of Social Media Text. Eighth International Conference on Weblogs and Social Media (ICWSM-14). Ann Arbor, MI, June 2014. </a:t>
            </a: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Karypis, G., Kumar, V., &amp; Steinbach, M. (2000). A Comparison of Document Clustering Techniques. Proceedings of the KDD Workshop on Text Mining, 2000.</a:t>
            </a:r>
            <a:endParaRPr sz="948"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2900"/>
              </a:lnSpc>
              <a:spcBef>
                <a:spcPts val="900"/>
              </a:spcBef>
              <a:buSzTx/>
              <a:buNone/>
              <a:defRPr sz="1264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2635078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FFFFFF"/>
      </a:dk1>
      <a:lt1>
        <a:srgbClr val="BC00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